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60" r:id="rId6"/>
    <p:sldId id="275" r:id="rId7"/>
    <p:sldId id="276" r:id="rId8"/>
    <p:sldId id="277" r:id="rId9"/>
    <p:sldId id="278" r:id="rId10"/>
    <p:sldId id="283" r:id="rId11"/>
    <p:sldId id="284" r:id="rId12"/>
    <p:sldId id="280" r:id="rId13"/>
    <p:sldId id="279" r:id="rId14"/>
    <p:sldId id="281" r:id="rId15"/>
    <p:sldId id="282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32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34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2389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07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2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154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5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400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313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99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9872051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.ncku.edu.tw/downloa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556791"/>
            <a:ext cx="9144000" cy="10170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br>
              <a:rPr lang="en-US" sz="3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4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</a:t>
            </a:r>
            <a:r>
              <a:rPr lang="en-US" sz="324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en-US" sz="3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445623" y="3555235"/>
            <a:ext cx="9144000" cy="2773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 indent="2420938" algn="l">
              <a:buSzPct val="25000"/>
            </a:pPr>
            <a:r>
              <a:rPr lang="en-US" altLang="zh-TW" sz="2900" dirty="0" smtClean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900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2420938" algn="l">
              <a:buSzPct val="25000"/>
            </a:pPr>
            <a:r>
              <a:rPr lang="zh-TW" altLang="en-US" sz="2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林伯豪</a:t>
            </a:r>
            <a:r>
              <a:rPr lang="en-US" altLang="zh-TW" sz="29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zh-TW" altLang="en-US" sz="29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9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borhaur@gmail.com</a:t>
            </a:r>
            <a:r>
              <a:rPr lang="zh-TW" altLang="en-US" sz="29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2900" dirty="0">
              <a:latin typeface="Arial"/>
              <a:ea typeface="Arial"/>
              <a:cs typeface="Arial"/>
              <a:sym typeface="Arial"/>
            </a:endParaRPr>
          </a:p>
          <a:p>
            <a:pPr lvl="0" indent="2420938" algn="l">
              <a:buSzPct val="25000"/>
            </a:pPr>
            <a:r>
              <a:rPr lang="zh-TW" altLang="en-US" sz="2900" dirty="0">
                <a:latin typeface="Arial"/>
                <a:ea typeface="Arial"/>
                <a:cs typeface="Arial"/>
                <a:sym typeface="Arial"/>
              </a:rPr>
              <a:t>劉心慈</a:t>
            </a:r>
            <a:r>
              <a:rPr lang="en-US" altLang="zh-TW" sz="29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altLang="zh-TW" sz="29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kab49abc@gmail.com</a:t>
            </a:r>
          </a:p>
          <a:p>
            <a:pPr lvl="0" indent="2420938" algn="l">
              <a:buSzPct val="25000"/>
            </a:pPr>
            <a:r>
              <a:rPr lang="zh-TW" altLang="en-US" sz="2900" dirty="0" smtClean="0">
                <a:latin typeface="Arial"/>
                <a:ea typeface="Arial"/>
                <a:cs typeface="Arial"/>
                <a:sym typeface="Arial"/>
              </a:rPr>
              <a:t>吳慈娟</a:t>
            </a:r>
            <a:r>
              <a:rPr lang="en-US" altLang="zh-TW" sz="2900" dirty="0" smtClean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altLang="zh-TW" sz="29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myps40231@gmail.com</a:t>
            </a:r>
          </a:p>
          <a:p>
            <a:pPr lvl="0" indent="2420938" algn="l">
              <a:buSzPct val="25000"/>
            </a:pPr>
            <a:r>
              <a:rPr lang="zh-TW" altLang="en-US" sz="2900" dirty="0" smtClean="0">
                <a:latin typeface="Arial"/>
                <a:ea typeface="Arial"/>
                <a:cs typeface="Arial"/>
                <a:sym typeface="Arial"/>
              </a:rPr>
              <a:t>林恩宇</a:t>
            </a:r>
            <a:r>
              <a:rPr lang="en-US" altLang="zh-TW" sz="2900" dirty="0" smtClean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altLang="zh-TW" sz="29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s9872051@gmail.com</a:t>
            </a:r>
            <a:endParaRPr lang="en-US" altLang="zh-TW" sz="2900" u="sng" dirty="0" smtClean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2420938" algn="l">
              <a:buSzPct val="25000"/>
            </a:pPr>
            <a:r>
              <a:rPr lang="en-US" altLang="zh-TW" sz="2900" dirty="0" smtClean="0">
                <a:latin typeface="Arial"/>
                <a:ea typeface="Arial"/>
                <a:cs typeface="Arial"/>
                <a:sym typeface="Arial"/>
              </a:rPr>
              <a:t>Office </a:t>
            </a:r>
            <a:r>
              <a:rPr lang="en-US" altLang="zh-TW" sz="2900" dirty="0">
                <a:latin typeface="Arial"/>
                <a:ea typeface="Arial"/>
                <a:cs typeface="Arial"/>
                <a:sym typeface="Arial"/>
              </a:rPr>
              <a:t>Hour: 15:00~17:00, Mon</a:t>
            </a:r>
            <a:r>
              <a:rPr lang="en-US" altLang="zh-TW" sz="2900" dirty="0" smtClean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 indent="2420938" algn="l">
              <a:buSzPct val="25000"/>
            </a:pPr>
            <a:r>
              <a:rPr lang="en-US" altLang="zh-TW" sz="2900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900" dirty="0" smtClean="0">
                <a:latin typeface="Arial"/>
                <a:ea typeface="Arial"/>
                <a:cs typeface="Arial"/>
                <a:sym typeface="Arial"/>
              </a:rPr>
              <a:t>              20:00~22:00, Tue.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lvl="0" indent="2420938" algn="l">
              <a:buSzPct val="25000"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At CSIE 9F Robotics Lab.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 smtClean="0"/>
              <a:t>3</a:t>
            </a:r>
            <a:r>
              <a:rPr lang="en-US" altLang="zh-TW" sz="2800" dirty="0"/>
              <a:t>.1 Eigenvectors and eigenvalues (</a:t>
            </a:r>
            <a:r>
              <a:rPr lang="en-US" altLang="zh-TW" sz="2800" dirty="0" smtClean="0"/>
              <a:t>15%)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 smtClean="0"/>
              <a:t>3.2 Face Recognition (15%)</a:t>
            </a:r>
            <a:endParaRPr lang="en-US" altLang="zh-TW" sz="2800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dirty="0">
                <a:latin typeface="+mj-lt"/>
                <a:ea typeface="Arial"/>
                <a:cs typeface="Arial"/>
                <a:sym typeface="Arial"/>
              </a:rPr>
              <a:t>3</a:t>
            </a:r>
            <a:r>
              <a:rPr lang="en-US" altLang="zh-TW" dirty="0" smtClean="0">
                <a:latin typeface="+mj-lt"/>
                <a:ea typeface="Arial"/>
                <a:cs typeface="Arial"/>
                <a:sym typeface="Arial"/>
              </a:rPr>
              <a:t>. (30%) </a:t>
            </a:r>
            <a:r>
              <a:rPr lang="en-US" altLang="zh-TW" dirty="0">
                <a:latin typeface="+mj-lt"/>
              </a:rPr>
              <a:t>Principal Component Analysis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983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86"/>
          <p:cNvSpPr txBox="1">
            <a:spLocks/>
          </p:cNvSpPr>
          <p:nvPr/>
        </p:nvSpPr>
        <p:spPr>
          <a:xfrm>
            <a:off x="838200" y="18002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indent="-2698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>
                <a:latin typeface="+mj-lt"/>
              </a:rPr>
              <a:t>Given </a:t>
            </a:r>
            <a:r>
              <a:rPr lang="en-US" altLang="zh-TW" dirty="0" smtClean="0">
                <a:latin typeface="+mj-lt"/>
              </a:rPr>
              <a:t>the image (pca.jpg), take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white pixels </a:t>
            </a:r>
            <a:r>
              <a:rPr lang="en-US" altLang="zh-TW" dirty="0" smtClean="0">
                <a:latin typeface="+mj-lt"/>
              </a:rPr>
              <a:t>as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2D points </a:t>
            </a:r>
            <a:r>
              <a:rPr lang="en-US" altLang="zh-TW" dirty="0" smtClean="0">
                <a:latin typeface="+mj-lt"/>
              </a:rPr>
              <a:t>in the image coordinate and then </a:t>
            </a:r>
            <a:r>
              <a:rPr lang="en-US" altLang="zh-TW" dirty="0">
                <a:latin typeface="+mj-lt"/>
              </a:rPr>
              <a:t>use </a:t>
            </a:r>
            <a:r>
              <a:rPr lang="en-US" altLang="zh-TW" dirty="0" err="1" smtClean="0">
                <a:solidFill>
                  <a:srgbClr val="FF0000"/>
                </a:solidFill>
                <a:latin typeface="+mj-lt"/>
              </a:rPr>
              <a:t>pca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to</a:t>
            </a:r>
            <a:r>
              <a:rPr lang="en-US" altLang="zh-TW" dirty="0" smtClean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find principal </a:t>
            </a:r>
            <a:r>
              <a:rPr lang="en-US" altLang="zh-TW" dirty="0" smtClean="0">
                <a:latin typeface="+mj-lt"/>
              </a:rPr>
              <a:t>components of these points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.</a:t>
            </a:r>
            <a:endParaRPr lang="en-US" altLang="zh-TW" dirty="0">
              <a:solidFill>
                <a:schemeClr val="tx1"/>
              </a:solidFill>
              <a:latin typeface="+mj-lt"/>
            </a:endParaRP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latin typeface="+mj-lt"/>
              </a:rPr>
              <a:t>1) (15</a:t>
            </a:r>
            <a:r>
              <a:rPr lang="en-US" altLang="zh-TW" dirty="0">
                <a:latin typeface="+mj-lt"/>
              </a:rPr>
              <a:t>%) </a:t>
            </a:r>
            <a:r>
              <a:rPr lang="en-US" altLang="zh-TW" dirty="0" smtClean="0">
                <a:latin typeface="+mj-lt"/>
              </a:rPr>
              <a:t>Draw center point,  two directions of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eigenvector</a:t>
            </a:r>
            <a:r>
              <a:rPr lang="en-US" altLang="zh-TW" dirty="0" smtClean="0">
                <a:latin typeface="+mj-lt"/>
              </a:rPr>
              <a:t> and their corresponding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eigenvalues</a:t>
            </a:r>
            <a:r>
              <a:rPr lang="en-US" altLang="zh-TW" dirty="0" smtClean="0">
                <a:latin typeface="+mj-lt"/>
              </a:rPr>
              <a:t> on the original image. (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Pink circle: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center point,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 Green: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first axis, 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Blue: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second axis</a:t>
            </a:r>
            <a:r>
              <a:rPr lang="en-US" altLang="zh-TW" dirty="0" smtClean="0">
                <a:latin typeface="+mj-lt"/>
              </a:rPr>
              <a:t>)</a:t>
            </a:r>
          </a:p>
          <a:p>
            <a:pPr marL="720725" lvl="1" indent="-6302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2400" dirty="0" smtClean="0">
                <a:latin typeface="+mj-lt"/>
              </a:rPr>
              <a:t> Hint: </a:t>
            </a:r>
            <a:r>
              <a:rPr lang="en-US" altLang="zh-TW" sz="2400" dirty="0" smtClean="0">
                <a:latin typeface="+mj-lt"/>
                <a:ea typeface="Arial"/>
                <a:cs typeface="Arial"/>
                <a:sym typeface="Arial"/>
              </a:rPr>
              <a:t>(ref. : opencv2refman_2.4.7.pdf) ref. P156 ~ P159</a:t>
            </a:r>
            <a:endParaRPr lang="en-US" altLang="zh-TW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dirty="0" smtClean="0">
                <a:latin typeface="+mj-lt"/>
              </a:rPr>
              <a:t>     </a:t>
            </a:r>
            <a:r>
              <a:rPr lang="en-US" altLang="zh-TW" sz="2400" dirty="0" smtClean="0">
                <a:latin typeface="+mj-lt"/>
              </a:rPr>
              <a:t>Input:                                                      Output:</a:t>
            </a:r>
            <a:endParaRPr lang="en-US" sz="2400" dirty="0" smtClean="0">
              <a:latin typeface="+mj-lt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838201" y="365125"/>
            <a:ext cx="10659256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3.1 Eigenvectors and eigenvalues (15%)</a:t>
            </a:r>
            <a:endParaRPr lang="en-US" dirty="0">
              <a:latin typeface="+mj-lt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21287" r="35234" b="35234"/>
          <a:stretch/>
        </p:blipFill>
        <p:spPr>
          <a:xfrm>
            <a:off x="2495373" y="4931728"/>
            <a:ext cx="1892088" cy="189208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5" t="21975" r="37365" b="37365"/>
          <a:stretch/>
        </p:blipFill>
        <p:spPr>
          <a:xfrm>
            <a:off x="7940673" y="4931728"/>
            <a:ext cx="1892088" cy="1892088"/>
          </a:xfrm>
          <a:prstGeom prst="rect">
            <a:avLst/>
          </a:prstGeom>
        </p:spPr>
      </p:pic>
      <p:cxnSp>
        <p:nvCxnSpPr>
          <p:cNvPr id="35" name="直線單箭頭接點 34"/>
          <p:cNvCxnSpPr/>
          <p:nvPr/>
        </p:nvCxnSpPr>
        <p:spPr>
          <a:xfrm>
            <a:off x="2495373" y="4951238"/>
            <a:ext cx="792088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H="1">
            <a:off x="2495373" y="4951237"/>
            <a:ext cx="8384" cy="663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066411" y="458190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187925" y="528308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029615" y="468796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(0,0)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66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09" y="471031"/>
            <a:ext cx="809988" cy="9719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31" y="471031"/>
            <a:ext cx="810000" cy="972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200" y="471031"/>
            <a:ext cx="810000" cy="972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21550" y="28953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0.jpg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840892" y="28953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en-US" altLang="zh-TW" dirty="0" smtClean="0"/>
              <a:t>.jpg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252498" y="38478"/>
            <a:ext cx="719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.jpg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229144" y="1517848"/>
            <a:ext cx="1209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Harry Potter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388550" y="1514941"/>
            <a:ext cx="176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Hermione Granger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989901" y="1504053"/>
            <a:ext cx="141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Ron </a:t>
            </a:r>
            <a:r>
              <a:rPr lang="en-US" altLang="zh-TW" dirty="0" smtClean="0">
                <a:solidFill>
                  <a:srgbClr val="FF0000"/>
                </a:solidFill>
              </a:rPr>
              <a:t>Weasley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898080" y="64284"/>
            <a:ext cx="153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training data:</a:t>
            </a:r>
            <a:br>
              <a:rPr lang="en-US" altLang="zh-TW" sz="1800" dirty="0" smtClean="0">
                <a:solidFill>
                  <a:srgbClr val="FF0000"/>
                </a:solidFill>
              </a:rPr>
            </a:br>
            <a:r>
              <a:rPr lang="en-US" altLang="zh-TW" sz="1800" dirty="0" smtClean="0">
                <a:solidFill>
                  <a:srgbClr val="FF0000"/>
                </a:solidFill>
              </a:rPr>
              <a:t> (100*120)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838201" y="365125"/>
            <a:ext cx="7249178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3.2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Face Recognition (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15%)</a:t>
            </a:r>
            <a:endParaRPr lang="en-US" dirty="0">
              <a:latin typeface="+mj-lt"/>
            </a:endParaRPr>
          </a:p>
        </p:txBody>
      </p:sp>
      <p:sp>
        <p:nvSpPr>
          <p:cNvPr id="26" name="Shape 186"/>
          <p:cNvSpPr txBox="1">
            <a:spLocks/>
          </p:cNvSpPr>
          <p:nvPr/>
        </p:nvSpPr>
        <p:spPr>
          <a:xfrm>
            <a:off x="838200" y="1800225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indent="-2698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>
                <a:latin typeface="+mj-lt"/>
              </a:rPr>
              <a:t>Given three face images (0.jpg ~ 2.jpg), use </a:t>
            </a:r>
            <a:r>
              <a:rPr lang="en-US" altLang="zh-TW" dirty="0" err="1" smtClean="0">
                <a:latin typeface="+mj-lt"/>
              </a:rPr>
              <a:t>eigenface</a:t>
            </a:r>
            <a:r>
              <a:rPr lang="en-US" altLang="zh-TW" dirty="0" smtClean="0">
                <a:latin typeface="+mj-lt"/>
              </a:rPr>
              <a:t> to </a:t>
            </a:r>
            <a:r>
              <a:rPr lang="en-US" altLang="zh-TW" dirty="0">
                <a:latin typeface="+mj-lt"/>
              </a:rPr>
              <a:t>recognize the </a:t>
            </a:r>
            <a:r>
              <a:rPr lang="en-US" altLang="zh-TW" dirty="0" smtClean="0">
                <a:latin typeface="+mj-lt"/>
              </a:rPr>
              <a:t>face.</a:t>
            </a:r>
            <a:endParaRPr lang="en-US" altLang="zh-TW" dirty="0">
              <a:latin typeface="+mj-lt"/>
            </a:endParaRP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latin typeface="+mj-lt"/>
              </a:rPr>
              <a:t>1) (</a:t>
            </a:r>
            <a:r>
              <a:rPr lang="en-US" altLang="zh-TW" dirty="0">
                <a:latin typeface="+mj-lt"/>
              </a:rPr>
              <a:t>5%) Show the result of the mean </a:t>
            </a:r>
            <a:r>
              <a:rPr lang="en-US" altLang="zh-TW" dirty="0" smtClean="0">
                <a:latin typeface="+mj-lt"/>
              </a:rPr>
              <a:t>face.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latin typeface="+mj-lt"/>
              </a:rPr>
              <a:t>2) (10%) Given a test image (test.jpg), show the name of the person on the</a:t>
            </a:r>
            <a:r>
              <a:rPr lang="zh-TW" altLang="en-US" dirty="0" smtClean="0">
                <a:latin typeface="+mj-lt"/>
              </a:rPr>
              <a:t> </a:t>
            </a:r>
            <a:r>
              <a:rPr lang="en-US" altLang="zh-TW" dirty="0" smtClean="0">
                <a:latin typeface="+mj-lt"/>
              </a:rPr>
              <a:t>console window.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2400" dirty="0" smtClean="0">
                <a:latin typeface="+mj-lt"/>
              </a:rPr>
              <a:t> Hint: </a:t>
            </a:r>
            <a:r>
              <a:rPr lang="en-US" altLang="zh-TW" sz="2400" dirty="0" smtClean="0">
                <a:latin typeface="+mj-lt"/>
                <a:ea typeface="Arial"/>
                <a:cs typeface="Arial"/>
                <a:sym typeface="Arial"/>
              </a:rPr>
              <a:t>(ref. : opencv2refman_2.4.7.pdf) ref. P681 ~ P743</a:t>
            </a:r>
            <a:endParaRPr lang="en-US" altLang="zh-TW" sz="2400" dirty="0" smtClean="0">
              <a:latin typeface="+mj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dirty="0" smtClean="0">
                <a:latin typeface="+mj-lt"/>
              </a:rPr>
              <a:t>     </a:t>
            </a:r>
            <a:r>
              <a:rPr lang="en-US" altLang="zh-TW" sz="2400" dirty="0" smtClean="0">
                <a:latin typeface="+mj-lt"/>
              </a:rPr>
              <a:t>Output </a:t>
            </a:r>
            <a:r>
              <a:rPr lang="en-US" altLang="zh-TW" sz="2400" dirty="0">
                <a:latin typeface="+mj-lt"/>
              </a:rPr>
              <a:t>format:</a:t>
            </a:r>
            <a:endParaRPr lang="en-US" sz="2400" dirty="0" smtClean="0">
              <a:latin typeface="+mj-lt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11" y="4940502"/>
            <a:ext cx="1540896" cy="176845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74" y="5058322"/>
            <a:ext cx="1301957" cy="1562349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5312537" y="4757491"/>
            <a:ext cx="153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test data:</a:t>
            </a:r>
          </a:p>
          <a:p>
            <a:r>
              <a:rPr lang="en-US" altLang="zh-TW" sz="1800" dirty="0" smtClean="0">
                <a:solidFill>
                  <a:srgbClr val="FF0000"/>
                </a:solidFill>
              </a:rPr>
              <a:t>(100*120)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7043" b="84291"/>
          <a:stretch/>
        </p:blipFill>
        <p:spPr>
          <a:xfrm>
            <a:off x="8087378" y="5354559"/>
            <a:ext cx="3819207" cy="967637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321747" y="6580424"/>
            <a:ext cx="1765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Hermione Granger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3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4</a:t>
            </a:r>
            <a:r>
              <a:rPr lang="en-US" altLang="zh-TW" sz="2800" dirty="0" smtClean="0"/>
              <a:t>.1 </a:t>
            </a:r>
            <a:r>
              <a:rPr lang="en-US" altLang="zh-TW" sz="2800" dirty="0"/>
              <a:t>Face Detection (</a:t>
            </a:r>
            <a:r>
              <a:rPr lang="en-US" altLang="zh-TW" sz="2800" dirty="0" smtClean="0"/>
              <a:t>15%)</a:t>
            </a:r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4</a:t>
            </a:r>
            <a:r>
              <a:rPr lang="en-US" altLang="zh-TW" sz="2800" dirty="0" smtClean="0"/>
              <a:t>.2 </a:t>
            </a:r>
            <a:r>
              <a:rPr lang="en-US" altLang="zh-TW" sz="2800" dirty="0"/>
              <a:t>Face Detection + </a:t>
            </a:r>
            <a:r>
              <a:rPr lang="en-US" altLang="zh-TW" sz="2800" dirty="0" smtClean="0"/>
              <a:t>Recognition (15%)</a:t>
            </a:r>
            <a:endParaRPr lang="en-US" altLang="zh-TW" sz="2800" dirty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dirty="0">
                <a:latin typeface="+mj-lt"/>
                <a:ea typeface="Arial"/>
                <a:cs typeface="Arial"/>
                <a:sym typeface="Arial"/>
              </a:rPr>
              <a:t>4</a:t>
            </a:r>
            <a:r>
              <a:rPr lang="en-US" altLang="zh-TW" dirty="0" smtClean="0">
                <a:latin typeface="+mj-lt"/>
                <a:ea typeface="Arial"/>
                <a:cs typeface="Arial"/>
                <a:sym typeface="Arial"/>
              </a:rPr>
              <a:t>. (30%) </a:t>
            </a:r>
            <a:r>
              <a:rPr lang="en-US" altLang="zh-TW" dirty="0">
                <a:latin typeface="+mj-lt"/>
              </a:rPr>
              <a:t>Face </a:t>
            </a:r>
            <a:r>
              <a:rPr lang="en-US" altLang="zh-TW" dirty="0" smtClean="0">
                <a:latin typeface="+mj-lt"/>
              </a:rPr>
              <a:t>Detection &amp; Recognition</a:t>
            </a:r>
            <a:r>
              <a:rPr lang="en-US" altLang="zh-TW" dirty="0" smtClean="0">
                <a:solidFill>
                  <a:srgbClr val="FF0000"/>
                </a:solidFill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52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762254"/>
            <a:ext cx="11353800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2698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 smtClean="0"/>
              <a:t>Given the image (face.jpg),  detect the faces on the image</a:t>
            </a:r>
            <a:r>
              <a:rPr lang="zh-TW" altLang="en-US" dirty="0" smtClean="0"/>
              <a:t> </a:t>
            </a:r>
            <a:r>
              <a:rPr lang="en-US" altLang="zh-TW" dirty="0"/>
              <a:t>by using </a:t>
            </a:r>
            <a:r>
              <a:rPr lang="en-US" altLang="zh-TW" dirty="0" err="1" smtClean="0">
                <a:solidFill>
                  <a:schemeClr val="tx1"/>
                </a:solidFill>
              </a:rPr>
              <a:t>Adaboost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1) (</a:t>
            </a:r>
            <a:r>
              <a:rPr lang="en-US" altLang="zh-TW" dirty="0">
                <a:solidFill>
                  <a:schemeClr val="tx1"/>
                </a:solidFill>
              </a:rPr>
              <a:t>5%) Output the number of faces detected on the console </a:t>
            </a:r>
            <a:r>
              <a:rPr lang="en-US" altLang="zh-TW" dirty="0" smtClean="0">
                <a:solidFill>
                  <a:schemeClr val="tx1"/>
                </a:solidFill>
              </a:rPr>
              <a:t>window.</a:t>
            </a:r>
            <a:endParaRPr lang="en-US" altLang="zh-TW" dirty="0">
              <a:solidFill>
                <a:schemeClr val="tx1"/>
              </a:solidFill>
            </a:endParaRP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dirty="0" smtClean="0">
                <a:solidFill>
                  <a:schemeClr val="tx1"/>
                </a:solidFill>
              </a:rPr>
              <a:t>2) (10%) </a:t>
            </a:r>
            <a:r>
              <a:rPr lang="en-US" altLang="zh-TW" dirty="0">
                <a:solidFill>
                  <a:schemeClr val="tx1"/>
                </a:solidFill>
              </a:rPr>
              <a:t>Draw a rectangle on each face, and show the </a:t>
            </a:r>
            <a:r>
              <a:rPr lang="en-US" altLang="zh-TW" dirty="0" smtClean="0">
                <a:solidFill>
                  <a:schemeClr val="tx1"/>
                </a:solidFill>
              </a:rPr>
              <a:t>result.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 smtClean="0"/>
              <a:t> Hint</a:t>
            </a:r>
            <a:r>
              <a:rPr lang="en-US" altLang="zh-TW" sz="2400" dirty="0"/>
              <a:t>: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(ref. : opencv2refman_2.4.7.pdf) ref.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P447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~ </a:t>
            </a: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P453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sz="2400" dirty="0" smtClean="0"/>
              <a:t>Output format: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529" y="3961467"/>
            <a:ext cx="3453705" cy="284497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99" y="4708712"/>
            <a:ext cx="4359633" cy="1303396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838201" y="365125"/>
            <a:ext cx="7249178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.1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Face Detection (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15%)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900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86"/>
          <p:cNvSpPr txBox="1">
            <a:spLocks noGrp="1"/>
          </p:cNvSpPr>
          <p:nvPr>
            <p:ph type="body" idx="1"/>
          </p:nvPr>
        </p:nvSpPr>
        <p:spPr>
          <a:xfrm>
            <a:off x="838200" y="1617400"/>
            <a:ext cx="11798508" cy="46786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269875">
              <a:lnSpc>
                <a:spcPct val="150000"/>
              </a:lnSpc>
              <a:spcBef>
                <a:spcPts val="0"/>
              </a:spcBef>
            </a:pPr>
            <a:r>
              <a:rPr lang="en-US" altLang="zh-TW" dirty="0" smtClean="0"/>
              <a:t>Use the result of detected faces in 4.1, and use 3.2 to recognize them.</a:t>
            </a: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1) (15%) Show the name of each person.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dirty="0" smtClean="0"/>
              <a:t>     </a:t>
            </a:r>
            <a:r>
              <a:rPr lang="en-US" altLang="zh-TW" sz="2400" dirty="0" smtClean="0"/>
              <a:t>Output </a:t>
            </a:r>
            <a:r>
              <a:rPr lang="en-US" altLang="zh-TW" sz="2400" dirty="0"/>
              <a:t>format</a:t>
            </a:r>
            <a:r>
              <a:rPr lang="en-US" altLang="zh-TW" sz="2400" dirty="0" smtClean="0"/>
              <a:t>: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/>
          <a:stretch/>
        </p:blipFill>
        <p:spPr>
          <a:xfrm>
            <a:off x="3599879" y="3357153"/>
            <a:ext cx="4092749" cy="3364322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838201" y="365125"/>
            <a:ext cx="10914088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.2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Face Detection + Recognition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(15%)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1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29975" y="190449"/>
            <a:ext cx="10515600" cy="776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Notices (1/2):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29975" y="935812"/>
            <a:ext cx="11718300" cy="542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ct val="64749"/>
              <a:buFont typeface="Wingdings" panose="05000000000000000000" pitchFamily="2" charset="2"/>
              <a:buChar char="n"/>
            </a:pPr>
            <a:r>
              <a:rPr lang="en-US" sz="2590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Copying is strictly prohibited</a:t>
            </a:r>
            <a:r>
              <a:rPr lang="en-US" sz="259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!! </a:t>
            </a:r>
            <a:r>
              <a:rPr lang="en-US" sz="259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Penalty: instant</a:t>
            </a:r>
            <a:r>
              <a:rPr lang="en-US" sz="259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zero f</a:t>
            </a:r>
            <a:r>
              <a:rPr lang="en-US" sz="259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 both side</a:t>
            </a:r>
            <a:r>
              <a:rPr lang="en-US" sz="259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accent1"/>
              </a:buClr>
              <a:buSzPct val="64749"/>
              <a:buFont typeface="Wingdings" panose="05000000000000000000" pitchFamily="2" charset="2"/>
              <a:buChar char="n"/>
            </a:pPr>
            <a:r>
              <a:rPr lang="en-US" sz="259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If the code can’t run ,you </a:t>
            </a:r>
            <a:r>
              <a:rPr lang="en-US" sz="2590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have </a:t>
            </a:r>
            <a:r>
              <a:rPr lang="en-US" sz="2590" u="sng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one week</a:t>
            </a:r>
            <a:r>
              <a:rPr lang="en-US" sz="2590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 to come to our Lab and show that your program can work</a:t>
            </a:r>
            <a:r>
              <a:rPr lang="en-US" sz="259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590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 otherwise you will</a:t>
            </a:r>
            <a:r>
              <a:rPr lang="en-US" sz="259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 get zero</a:t>
            </a:r>
            <a:r>
              <a:rPr lang="en-US" sz="259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endParaRPr lang="en-US" sz="2590" b="0" i="0" u="none" strike="noStrike" cap="none" dirty="0">
              <a:solidFill>
                <a:srgbClr val="CC66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lnSpc>
                <a:spcPct val="100000"/>
              </a:lnSpc>
              <a:spcBef>
                <a:spcPts val="518"/>
              </a:spcBef>
              <a:buClr>
                <a:schemeClr val="accent1"/>
              </a:buClr>
              <a:buSzPct val="64749"/>
              <a:buFont typeface="Wingdings" panose="05000000000000000000" pitchFamily="2" charset="2"/>
              <a:buChar char="n"/>
            </a:pPr>
            <a:r>
              <a:rPr lang="en-US" sz="2590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Due date</a:t>
            </a:r>
            <a:r>
              <a:rPr lang="en-US" sz="259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 =&gt; </a:t>
            </a:r>
            <a:r>
              <a:rPr lang="en-US" sz="259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59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January </a:t>
            </a:r>
            <a:r>
              <a:rPr lang="en-US" sz="259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r>
              <a:rPr lang="en-US" sz="2590" b="0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59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(Wednesday) </a:t>
            </a:r>
            <a:r>
              <a:rPr lang="en-US" sz="259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23:59:</a:t>
            </a:r>
            <a:r>
              <a:rPr lang="en-US" sz="259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59</a:t>
            </a:r>
          </a:p>
          <a:p>
            <a:pPr marL="64135" lvl="0" indent="0">
              <a:lnSpc>
                <a:spcPct val="100000"/>
              </a:lnSpc>
              <a:spcBef>
                <a:spcPts val="592"/>
              </a:spcBef>
              <a:buSzPct val="99615"/>
              <a:buNone/>
            </a:pPr>
            <a:r>
              <a:rPr lang="en-US" sz="26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2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59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No delay. If you submit homework after deadline, you will get 0.</a:t>
            </a:r>
          </a:p>
          <a:p>
            <a:pPr marL="457200" lvl="0" indent="-457200">
              <a:lnSpc>
                <a:spcPct val="100000"/>
              </a:lnSpc>
              <a:spcBef>
                <a:spcPts val="518"/>
              </a:spcBef>
              <a:buClr>
                <a:schemeClr val="accent1"/>
              </a:buClr>
              <a:buSzPct val="64749"/>
              <a:buFont typeface="Wingdings" panose="05000000000000000000" pitchFamily="2" charset="2"/>
              <a:buChar char="n"/>
            </a:pPr>
            <a:r>
              <a:rPr lang="en-US" sz="2590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90" b="0" i="0" u="none" strike="noStrike" cap="none" dirty="0" smtClean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pload </a:t>
            </a:r>
            <a:r>
              <a:rPr lang="en-US" sz="259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to =&gt; </a:t>
            </a:r>
            <a:r>
              <a:rPr lang="en-US" sz="259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140.116.154.1 -&gt; </a:t>
            </a:r>
            <a:r>
              <a:rPr lang="en-US" sz="259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Upload/Homework/Hw2</a:t>
            </a:r>
            <a:endParaRPr lang="en-US" sz="2590" b="0" i="0" u="none" strike="noStrike" cap="none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spcBef>
                <a:spcPts val="518"/>
              </a:spcBef>
              <a:buClr>
                <a:schemeClr val="accent1"/>
              </a:buClr>
              <a:buSzPct val="25000"/>
              <a:buNone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59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0" dirty="0" smtClean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59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59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590" b="0" i="0" u="none" strike="noStrike" cap="none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ser </a:t>
            </a:r>
            <a:r>
              <a:rPr lang="en-US" sz="259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ID: </a:t>
            </a:r>
            <a:r>
              <a:rPr lang="en-US" alt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Cv2017</a:t>
            </a:r>
            <a:r>
              <a:rPr lang="zh-TW" alt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	Password: </a:t>
            </a:r>
            <a:r>
              <a:rPr lang="en-US" altLang="zh-TW" sz="240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Cv2017</a:t>
            </a:r>
            <a:endParaRPr lang="en-US" sz="2590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64749"/>
              <a:buFont typeface="Wingdings" panose="05000000000000000000" pitchFamily="2" charset="2"/>
              <a:buChar char="n"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</a:p>
          <a:p>
            <a:pPr marL="3556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25000"/>
              <a:buNone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59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Filename：Hw2_</a:t>
            </a:r>
            <a:r>
              <a:rPr lang="en-US" sz="2590" dirty="0" smtClean="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59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tudentID_Name_</a:t>
            </a:r>
            <a:r>
              <a:rPr lang="en-US" sz="2590" dirty="0" smtClean="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59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ersion.rar</a:t>
            </a:r>
            <a:endParaRPr lang="en-US" sz="259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01850" marR="0" lvl="2" indent="-171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Wingdings" panose="05000000000000000000" pitchFamily="2" charset="2"/>
              <a:buChar char="n"/>
            </a:pPr>
            <a:r>
              <a:rPr lang="en-US" sz="925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0" b="0" i="0" u="none" strike="noStrike" cap="none" dirty="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en-US" sz="259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Hw2_F71234567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_林小明_v1.rar</a:t>
            </a:r>
          </a:p>
          <a:p>
            <a:pPr marL="355600" marR="0" lvl="1" indent="0" algn="l" rtl="0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25000"/>
              <a:buNone/>
            </a:pP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59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r>
              <a:rPr lang="en-US" sz="259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59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project folder*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including the pictures )</a:t>
            </a:r>
            <a:b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       	</a:t>
            </a:r>
            <a:r>
              <a:rPr lang="en-US" sz="2590" dirty="0">
                <a:latin typeface="Arial"/>
                <a:ea typeface="Arial"/>
                <a:cs typeface="Arial"/>
                <a:sym typeface="Arial"/>
              </a:rPr>
              <a:t> *note: remove your “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</a:t>
            </a:r>
            <a:r>
              <a:rPr lang="en-US" sz="2590" dirty="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59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90" dirty="0">
                <a:latin typeface="Arial"/>
                <a:ea typeface="Arial"/>
                <a:cs typeface="Arial"/>
                <a:sym typeface="Arial"/>
              </a:rPr>
              <a:t>folder to shrink file size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Notices (2/2):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lang="en-US" altLang="zh-TW" sz="3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200" dirty="0" err="1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sz="3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2.4.7</a:t>
            </a:r>
            <a:endParaRPr lang="en-US" altLang="zh-TW" sz="3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TW" sz="3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Visual Studio 2013 (you can download  from </a:t>
            </a:r>
            <a:r>
              <a:rPr lang="en-US" alt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http://www.cc.ncku.edu.tw/download/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Grading: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337945"/>
            <a:ext cx="10515599" cy="5389426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0. Homework Format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/>
              <a:t> </a:t>
            </a:r>
            <a:r>
              <a:rPr lang="en-US" altLang="zh-TW" sz="2400" dirty="0" smtClean="0"/>
              <a:t>1. </a:t>
            </a:r>
            <a:r>
              <a:rPr lang="en-US" altLang="zh-TW" sz="2400" dirty="0" smtClean="0">
                <a:solidFill>
                  <a:srgbClr val="FF0000"/>
                </a:solidFill>
              </a:rPr>
              <a:t>(15%) </a:t>
            </a:r>
            <a:r>
              <a:rPr lang="en-US" altLang="zh-TW" sz="2400" dirty="0"/>
              <a:t>Background Subtraction</a:t>
            </a: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/>
              <a:t> </a:t>
            </a:r>
            <a:r>
              <a:rPr lang="en-US" altLang="zh-TW" sz="2400" dirty="0" smtClean="0"/>
              <a:t>2. </a:t>
            </a:r>
            <a:r>
              <a:rPr lang="en-US" altLang="zh-TW" sz="2400" dirty="0" smtClean="0">
                <a:solidFill>
                  <a:srgbClr val="FF0000"/>
                </a:solidFill>
              </a:rPr>
              <a:t>(25%) </a:t>
            </a:r>
            <a:r>
              <a:rPr lang="en-US" altLang="zh-TW" sz="2400" dirty="0">
                <a:solidFill>
                  <a:schemeClr val="tx1"/>
                </a:solidFill>
              </a:rPr>
              <a:t>Optical Flow tracking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2.1 </a:t>
            </a:r>
            <a:r>
              <a:rPr lang="en-US" altLang="zh-TW" sz="2000" dirty="0"/>
              <a:t>Preprocessing (10%)</a:t>
            </a: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2.2 </a:t>
            </a:r>
            <a:r>
              <a:rPr lang="en-US" altLang="zh-TW" sz="2000" dirty="0"/>
              <a:t>Tracking whole video </a:t>
            </a:r>
            <a:r>
              <a:rPr lang="en-US" altLang="zh-TW" sz="2000" dirty="0" smtClean="0"/>
              <a:t>(15%)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3. </a:t>
            </a:r>
            <a:r>
              <a:rPr lang="en-US" altLang="zh-TW" sz="2400" dirty="0">
                <a:solidFill>
                  <a:srgbClr val="FF0000"/>
                </a:solidFill>
              </a:rPr>
              <a:t>(30%) </a:t>
            </a:r>
            <a:r>
              <a:rPr lang="en-US" altLang="zh-TW" sz="2400" dirty="0"/>
              <a:t>Principal Component Analysis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3.1 Eigenvectors and eigenvalues </a:t>
            </a:r>
            <a:r>
              <a:rPr lang="en-US" altLang="zh-TW" sz="2000" dirty="0"/>
              <a:t>(</a:t>
            </a:r>
            <a:r>
              <a:rPr lang="en-US" altLang="zh-TW" sz="2000" dirty="0" smtClean="0"/>
              <a:t>15%)</a:t>
            </a:r>
            <a:endParaRPr lang="en-US" altLang="zh-TW" sz="2000" dirty="0"/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 smtClean="0"/>
              <a:t>3.2 Face Recognition (15%)</a:t>
            </a:r>
            <a:endParaRPr lang="en-US" altLang="zh-TW" dirty="0">
              <a:solidFill>
                <a:srgbClr val="FF0000"/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zh-TW" sz="2400" dirty="0" smtClean="0"/>
              <a:t> 4. </a:t>
            </a:r>
            <a:r>
              <a:rPr lang="en-US" altLang="zh-TW" sz="2400" dirty="0" smtClean="0">
                <a:solidFill>
                  <a:srgbClr val="FF0000"/>
                </a:solidFill>
              </a:rPr>
              <a:t>(30%) </a:t>
            </a:r>
            <a:r>
              <a:rPr lang="en-US" altLang="zh-TW" sz="2400" dirty="0"/>
              <a:t>Face </a:t>
            </a:r>
            <a:r>
              <a:rPr lang="en-US" altLang="zh-TW" sz="2400" dirty="0" smtClean="0"/>
              <a:t>Detection &amp;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/>
              <a:t>Recognition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4</a:t>
            </a:r>
            <a:r>
              <a:rPr lang="en-US" altLang="zh-TW" sz="2000" dirty="0" smtClean="0"/>
              <a:t>.1 </a:t>
            </a:r>
            <a:r>
              <a:rPr lang="en-US" altLang="zh-TW" sz="2000" dirty="0"/>
              <a:t>Face Detection (</a:t>
            </a:r>
            <a:r>
              <a:rPr lang="en-US" altLang="zh-TW" sz="2000" dirty="0" smtClean="0"/>
              <a:t>15%)</a:t>
            </a:r>
            <a:endParaRPr lang="en-US" altLang="zh-TW" sz="2000" dirty="0"/>
          </a:p>
          <a:p>
            <a:pPr marL="609600" lvl="1" indent="0">
              <a:lnSpc>
                <a:spcPct val="100000"/>
              </a:lnSpc>
              <a:buNone/>
            </a:pPr>
            <a:r>
              <a:rPr lang="en-US" altLang="zh-TW" sz="2000" dirty="0"/>
              <a:t>4</a:t>
            </a:r>
            <a:r>
              <a:rPr lang="en-US" altLang="zh-TW" sz="2000" dirty="0" smtClean="0"/>
              <a:t>.2 </a:t>
            </a:r>
            <a:r>
              <a:rPr lang="en-US" altLang="zh-TW" sz="2000" dirty="0"/>
              <a:t>Face Detection + Recognition </a:t>
            </a:r>
            <a:r>
              <a:rPr lang="en-US" altLang="zh-TW" sz="2000" dirty="0" smtClean="0"/>
              <a:t>(15%)</a:t>
            </a:r>
            <a:endParaRPr lang="en-US" altLang="zh-TW" sz="2000" dirty="0"/>
          </a:p>
          <a:p>
            <a:pPr marL="152400" indent="0">
              <a:lnSpc>
                <a:spcPct val="100000"/>
              </a:lnSpc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alt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ormat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38200" y="1669950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895350" lvl="0" indent="-263525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zh-TW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</a:t>
            </a:r>
            <a:r>
              <a:rPr lang="en-US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GUI</a:t>
            </a:r>
            <a:r>
              <a:rPr lang="zh-TW" alt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following picture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96" y="2406604"/>
            <a:ext cx="5940602" cy="4005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838199" y="1524846"/>
            <a:ext cx="11230070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lvl="0" indent="-269875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latin typeface="+mj-lt"/>
                <a:ea typeface="Arial"/>
                <a:cs typeface="Arial"/>
                <a:sym typeface="Arial"/>
              </a:rPr>
              <a:t>Read the video </a:t>
            </a:r>
            <a:r>
              <a:rPr lang="en-US" dirty="0" smtClean="0">
                <a:latin typeface="+mj-lt"/>
                <a:ea typeface="Arial"/>
                <a:cs typeface="Arial"/>
                <a:sym typeface="Arial"/>
              </a:rPr>
              <a:t>(bgSub_video.mp4) </a:t>
            </a:r>
            <a:r>
              <a:rPr lang="en-US" altLang="zh-CN" dirty="0" smtClean="0">
                <a:latin typeface="+mj-lt"/>
                <a:ea typeface="Arial"/>
                <a:cs typeface="Arial"/>
                <a:sym typeface="Arial"/>
              </a:rPr>
              <a:t>and extract the </a:t>
            </a:r>
            <a:r>
              <a:rPr lang="en-US" altLang="zh-TW" dirty="0" smtClean="0">
                <a:latin typeface="+mj-lt"/>
                <a:ea typeface="Arial"/>
                <a:cs typeface="Arial"/>
                <a:sym typeface="Arial"/>
              </a:rPr>
              <a:t>foreground.</a:t>
            </a:r>
            <a:endParaRPr lang="en-US" b="0" i="0" u="none" strike="noStrike" cap="none" dirty="0" smtClean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720725" lvl="1" indent="-360363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1) (</a:t>
            </a:r>
            <a:r>
              <a:rPr lang="en-US" altLang="zh-TW" dirty="0" smtClean="0">
                <a:latin typeface="+mj-lt"/>
                <a:ea typeface="Arial"/>
                <a:cs typeface="Arial"/>
                <a:sym typeface="Arial"/>
              </a:rPr>
              <a:t>15</a:t>
            </a:r>
            <a:r>
              <a:rPr lang="en-US" altLang="zh-TW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%) </a:t>
            </a:r>
            <a:r>
              <a:rPr lang="en-US" altLang="zh-CN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Open two </a:t>
            </a:r>
            <a:r>
              <a:rPr lang="en-US" altLang="zh-CN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w</a:t>
            </a:r>
            <a:r>
              <a:rPr lang="en-US" altLang="zh-CN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indows and display the original video and the foreground video respectively. </a:t>
            </a:r>
            <a:endParaRPr lang="en-US" altLang="zh-TW" dirty="0">
              <a:latin typeface="+mj-lt"/>
              <a:ea typeface="Arial"/>
              <a:cs typeface="Arial"/>
            </a:endParaRPr>
          </a:p>
          <a:p>
            <a:pPr marL="358775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Hint : (</a:t>
            </a:r>
            <a:r>
              <a:rPr lang="en-US" altLang="zh-TW" sz="2400" dirty="0">
                <a:latin typeface="+mj-lt"/>
                <a:ea typeface="Arial"/>
                <a:cs typeface="Arial"/>
                <a:sym typeface="Arial"/>
              </a:rPr>
              <a:t>ref. : </a:t>
            </a:r>
            <a:r>
              <a:rPr lang="en-US" altLang="zh-TW" sz="2400" dirty="0" smtClean="0">
                <a:latin typeface="+mj-lt"/>
                <a:ea typeface="Arial"/>
                <a:cs typeface="Arial"/>
                <a:sym typeface="Arial"/>
              </a:rPr>
              <a:t>opencv2refman_2.4.7.pdf</a:t>
            </a:r>
            <a:r>
              <a:rPr lang="en-US" altLang="zh-TW" sz="2400" b="0" i="0" u="none" strike="noStrike" cap="none" dirty="0" smtClean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) </a:t>
            </a:r>
            <a:r>
              <a:rPr lang="en-US" altLang="zh-TW" sz="2400" dirty="0" smtClean="0">
                <a:latin typeface="+mj-lt"/>
                <a:ea typeface="Arial"/>
                <a:cs typeface="Arial"/>
                <a:sym typeface="Arial"/>
              </a:rPr>
              <a:t>ref. P372 ~ P376</a:t>
            </a:r>
            <a:endParaRPr lang="en-US" altLang="zh-TW" sz="2400" b="0" i="0" u="none" strike="noStrike" cap="none" dirty="0" smtClean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lvl="0" indent="-2598738">
              <a:buSzPct val="25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(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15%)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Background Subtraction </a:t>
            </a:r>
            <a:endParaRPr lang="en-US" sz="4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911" y="3700446"/>
            <a:ext cx="8709329" cy="252207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11477" y="3700446"/>
            <a:ext cx="137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rgbClr val="FF0000"/>
                </a:solidFill>
              </a:rPr>
              <a:t>Demo video</a:t>
            </a:r>
            <a:r>
              <a:rPr lang="en-US" altLang="zh-TW" sz="1800" dirty="0" smtClean="0">
                <a:solidFill>
                  <a:srgbClr val="FF0000"/>
                </a:solidFill>
              </a:rPr>
              <a:t>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9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(25%) </a:t>
            </a:r>
            <a:r>
              <a:rPr lang="en-US" altLang="zh-TW" dirty="0">
                <a:latin typeface="+mj-lt"/>
                <a:ea typeface="Arial"/>
                <a:cs typeface="Arial"/>
                <a:sym typeface="Arial"/>
              </a:rPr>
              <a:t>Optical Flow tracking</a:t>
            </a:r>
            <a:endParaRPr lang="en-US" dirty="0">
              <a:latin typeface="+mj-l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zh-TW" dirty="0" smtClean="0"/>
              <a:t> 2.1 Preprocessing (10%)</a:t>
            </a:r>
            <a:endParaRPr lang="en-US" altLang="zh-TW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zh-TW" sz="2800" dirty="0"/>
              <a:t>2</a:t>
            </a:r>
            <a:r>
              <a:rPr lang="en-US" altLang="zh-TW" sz="2800" dirty="0" smtClean="0"/>
              <a:t>.2 </a:t>
            </a:r>
            <a:r>
              <a:rPr lang="en-US" altLang="zh-TW" sz="2800" dirty="0"/>
              <a:t>Tracking whole video (</a:t>
            </a:r>
            <a:r>
              <a:rPr lang="en-US" altLang="zh-TW" sz="2800" dirty="0" smtClean="0"/>
              <a:t>15%)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92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158"/>
          <p:cNvSpPr txBox="1">
            <a:spLocks noGrp="1"/>
          </p:cNvSpPr>
          <p:nvPr>
            <p:ph type="body" idx="1"/>
          </p:nvPr>
        </p:nvSpPr>
        <p:spPr>
          <a:xfrm>
            <a:off x="838198" y="1524846"/>
            <a:ext cx="11353801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indent="-26987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Read the video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(tracking_video.mp4), and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decide the </a:t>
            </a:r>
            <a:r>
              <a:rPr lang="en-US" alt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seven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tracking points' </a:t>
            </a:r>
            <a:r>
              <a:rPr lang="en-US" altLang="zh-TW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initial positions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window </a:t>
            </a:r>
            <a:r>
              <a:rPr lang="en-US" altLang="zh-TW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sizes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(5%) Save the seven tracking points’ initial positions and</a:t>
            </a:r>
            <a:r>
              <a:rPr lang="zh-TW" alt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window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sizes (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hw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_1.txt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720725" lvl="1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AutoNum type="arabicParenR"/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(5%) Show the result on the first frame.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29343" y="3506601"/>
            <a:ext cx="11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Ex: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42" y="4722727"/>
            <a:ext cx="87630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左大括弧 3"/>
          <p:cNvSpPr/>
          <p:nvPr/>
        </p:nvSpPr>
        <p:spPr>
          <a:xfrm rot="5400000">
            <a:off x="5075136" y="4271986"/>
            <a:ext cx="199248" cy="7022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590799" y="4161438"/>
            <a:ext cx="123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window size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5863" b="20049"/>
          <a:stretch/>
        </p:blipFill>
        <p:spPr>
          <a:xfrm>
            <a:off x="5821796" y="4063931"/>
            <a:ext cx="1828625" cy="211953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741144" y="3667609"/>
            <a:ext cx="154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hw2_1.txt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64" y="4063931"/>
            <a:ext cx="3363764" cy="233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>
            <a:off x="1184764" y="4070595"/>
            <a:ext cx="792088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184764" y="4070594"/>
            <a:ext cx="8384" cy="663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784258" y="363706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00853" y="440244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69431" y="38196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(0,0)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24" y="4036941"/>
            <a:ext cx="4071181" cy="2436462"/>
          </a:xfrm>
          <a:prstGeom prst="rect">
            <a:avLst/>
          </a:prstGeom>
        </p:spPr>
      </p:pic>
      <p:sp>
        <p:nvSpPr>
          <p:cNvPr id="25" name="標題 1"/>
          <p:cNvSpPr txBox="1">
            <a:spLocks/>
          </p:cNvSpPr>
          <p:nvPr/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2.1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Preprocessing (10%)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03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158"/>
          <p:cNvSpPr txBox="1">
            <a:spLocks noGrp="1"/>
          </p:cNvSpPr>
          <p:nvPr>
            <p:ph type="body" idx="1"/>
          </p:nvPr>
        </p:nvSpPr>
        <p:spPr>
          <a:xfrm>
            <a:off x="838198" y="1524846"/>
            <a:ext cx="11121429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1950" indent="-2714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Tracking the seven points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on the whole video previously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and save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the whole points on the text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file (hw2_2.txt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). </a:t>
            </a:r>
            <a:endParaRPr lang="en-US" altLang="zh-TW" dirty="0" smtClean="0">
              <a:latin typeface="Arial"/>
              <a:ea typeface="Arial"/>
              <a:cs typeface="Arial"/>
              <a:sym typeface="Arial"/>
            </a:endParaRPr>
          </a:p>
          <a:p>
            <a:pPr marL="361950" indent="-2714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Next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, read 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the text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file and </a:t>
            </a:r>
            <a:r>
              <a:rPr lang="en-US" altLang="zh-TW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draw </a:t>
            </a:r>
            <a:r>
              <a:rPr lang="en-US" alt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these points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on the video, connecting these points to get a </a:t>
            </a:r>
            <a:r>
              <a:rPr lang="en-US" altLang="zh-TW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tracking line</a:t>
            </a:r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2400" dirty="0" smtClean="0">
                <a:latin typeface="Arial"/>
                <a:ea typeface="Arial"/>
                <a:cs typeface="Arial"/>
                <a:sym typeface="Arial"/>
              </a:rPr>
              <a:t> Hint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altLang="zh-TW" sz="2400" dirty="0" err="1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 Textbook Chapter 10 (P332 ~ P334)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altLang="zh-TW" sz="2400" dirty="0" smtClea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5995062" y="3721911"/>
            <a:ext cx="149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Demo video: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728886" y="3712529"/>
            <a:ext cx="12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hw2_2.txt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0" b="13142"/>
          <a:stretch/>
        </p:blipFill>
        <p:spPr>
          <a:xfrm>
            <a:off x="825001" y="4052078"/>
            <a:ext cx="5124862" cy="2438300"/>
          </a:xfrm>
          <a:prstGeom prst="rect">
            <a:avLst/>
          </a:prstGeom>
        </p:spPr>
      </p:pic>
      <p:pic>
        <p:nvPicPr>
          <p:cNvPr id="11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91858" y="3829924"/>
            <a:ext cx="4362352" cy="264410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37939" y="6521313"/>
            <a:ext cx="106158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700" dirty="0">
                <a:solidFill>
                  <a:srgbClr val="FF0000"/>
                </a:solidFill>
              </a:rPr>
              <a:t>※Tracking process may be fail, you can adjust points' positions on some </a:t>
            </a:r>
            <a:r>
              <a:rPr lang="en-US" altLang="zh-TW" sz="1700" dirty="0" smtClean="0">
                <a:solidFill>
                  <a:srgbClr val="FF0000"/>
                </a:solidFill>
              </a:rPr>
              <a:t>frames </a:t>
            </a:r>
            <a:r>
              <a:rPr lang="en-US" altLang="zh-TW" sz="1700" dirty="0">
                <a:solidFill>
                  <a:srgbClr val="FF0000"/>
                </a:solidFill>
              </a:rPr>
              <a:t>and then </a:t>
            </a:r>
            <a:r>
              <a:rPr lang="en-US" altLang="zh-TW" sz="1700" dirty="0" smtClean="0">
                <a:solidFill>
                  <a:srgbClr val="FF0000"/>
                </a:solidFill>
              </a:rPr>
              <a:t>track </a:t>
            </a:r>
            <a:r>
              <a:rPr lang="en-US" altLang="zh-TW" sz="1700" dirty="0">
                <a:solidFill>
                  <a:srgbClr val="FF0000"/>
                </a:solidFill>
              </a:rPr>
              <a:t>again.</a:t>
            </a:r>
            <a:endParaRPr lang="zh-TW" altLang="en-US" sz="1700" dirty="0">
              <a:solidFill>
                <a:srgbClr val="FF0000"/>
              </a:solidFill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dirty="0" smtClean="0">
                <a:latin typeface="Arial"/>
                <a:ea typeface="Arial"/>
                <a:cs typeface="Arial"/>
                <a:sym typeface="Arial"/>
              </a:rPr>
              <a:t>2.2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Tracking whole video (15%)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8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814</Words>
  <Application>Microsoft Office PowerPoint</Application>
  <PresentationFormat>寬螢幕</PresentationFormat>
  <Paragraphs>118</Paragraphs>
  <Slides>15</Slides>
  <Notes>14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Noto Sans Symbols</vt:lpstr>
      <vt:lpstr>新細明體</vt:lpstr>
      <vt:lpstr>Arial</vt:lpstr>
      <vt:lpstr>Calibri</vt:lpstr>
      <vt:lpstr>Wingdings</vt:lpstr>
      <vt:lpstr>Office 佈景主題</vt:lpstr>
      <vt:lpstr>Computer Vision Homework 2</vt:lpstr>
      <vt:lpstr>Notices (1/2):</vt:lpstr>
      <vt:lpstr>Notices (2/2):</vt:lpstr>
      <vt:lpstr>Grading:</vt:lpstr>
      <vt:lpstr>0. Homework Format</vt:lpstr>
      <vt:lpstr>1. (15%) Background Subtraction </vt:lpstr>
      <vt:lpstr>2. (25%) Optical Flow tracking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RL</cp:lastModifiedBy>
  <cp:revision>211</cp:revision>
  <dcterms:modified xsi:type="dcterms:W3CDTF">2017-12-21T03:59:50Z</dcterms:modified>
</cp:coreProperties>
</file>